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62" r:id="rId6"/>
  </p:sldIdLst>
  <p:sldSz cx="9144000" cy="6858000" type="screen4x3"/>
  <p:notesSz cx="7102475" cy="102346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EA1786-E2DD-42CB-BE2D-751488D2623C}" v="2" dt="2025-04-04T09:36:20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651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398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 Vonk" userId="5784f118be501e12" providerId="LiveId" clId="{43EA1786-E2DD-42CB-BE2D-751488D2623C}"/>
    <pc:docChg chg="undo custSel delSld modSld">
      <pc:chgData name="Ron Vonk" userId="5784f118be501e12" providerId="LiveId" clId="{43EA1786-E2DD-42CB-BE2D-751488D2623C}" dt="2025-04-04T09:36:32.288" v="873" actId="2696"/>
      <pc:docMkLst>
        <pc:docMk/>
      </pc:docMkLst>
      <pc:sldChg chg="modSp mod">
        <pc:chgData name="Ron Vonk" userId="5784f118be501e12" providerId="LiveId" clId="{43EA1786-E2DD-42CB-BE2D-751488D2623C}" dt="2024-09-03T13:49:44.665" v="57" actId="20577"/>
        <pc:sldMkLst>
          <pc:docMk/>
          <pc:sldMk cId="2928201628" sldId="256"/>
        </pc:sldMkLst>
      </pc:sldChg>
      <pc:sldChg chg="modSp mod">
        <pc:chgData name="Ron Vonk" userId="5784f118be501e12" providerId="LiveId" clId="{43EA1786-E2DD-42CB-BE2D-751488D2623C}" dt="2024-09-04T10:50:49.712" v="859" actId="20577"/>
        <pc:sldMkLst>
          <pc:docMk/>
          <pc:sldMk cId="445727379" sldId="257"/>
        </pc:sldMkLst>
      </pc:sldChg>
      <pc:sldChg chg="modSp mod">
        <pc:chgData name="Ron Vonk" userId="5784f118be501e12" providerId="LiveId" clId="{43EA1786-E2DD-42CB-BE2D-751488D2623C}" dt="2024-09-04T10:53:40.049" v="870" actId="20577"/>
        <pc:sldMkLst>
          <pc:docMk/>
          <pc:sldMk cId="534324654" sldId="260"/>
        </pc:sldMkLst>
      </pc:sldChg>
      <pc:sldChg chg="modSp mod">
        <pc:chgData name="Ron Vonk" userId="5784f118be501e12" providerId="LiveId" clId="{43EA1786-E2DD-42CB-BE2D-751488D2623C}" dt="2024-09-03T14:04:44.376" v="818" actId="20577"/>
        <pc:sldMkLst>
          <pc:docMk/>
          <pc:sldMk cId="4294327876" sldId="261"/>
        </pc:sldMkLst>
      </pc:sldChg>
      <pc:sldChg chg="modSp del">
        <pc:chgData name="Ron Vonk" userId="5784f118be501e12" providerId="LiveId" clId="{43EA1786-E2DD-42CB-BE2D-751488D2623C}" dt="2025-04-04T09:36:32.288" v="873" actId="2696"/>
        <pc:sldMkLst>
          <pc:docMk/>
          <pc:sldMk cId="3044617321" sldId="263"/>
        </pc:sldMkLst>
        <pc:picChg chg="mod">
          <ac:chgData name="Ron Vonk" userId="5784f118be501e12" providerId="LiveId" clId="{43EA1786-E2DD-42CB-BE2D-751488D2623C}" dt="2025-04-04T09:36:20.950" v="872" actId="1076"/>
          <ac:picMkLst>
            <pc:docMk/>
            <pc:sldMk cId="3044617321" sldId="263"/>
            <ac:picMk id="2050" creationId="{A696A447-59D5-1841-1110-42FB4DECFE6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FB90F-8227-4AD0-9749-4AF33785524B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7B4DE-F7A4-4F67-B91A-ED2F616023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408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233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800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185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4713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615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0837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950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9745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298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204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507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1BC61-725F-4CDC-ACBC-39B20AB4E407}" type="datetimeFigureOut">
              <a:rPr lang="nl-NL" smtClean="0"/>
              <a:t>4-4-2025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14409-966E-4196-951D-C21E908E009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8455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5" y="2564904"/>
            <a:ext cx="7772400" cy="1470025"/>
          </a:xfrm>
        </p:spPr>
        <p:txBody>
          <a:bodyPr>
            <a:normAutofit/>
          </a:bodyPr>
          <a:lstStyle/>
          <a:p>
            <a:r>
              <a:rPr lang="nl-NL" sz="3200" b="1" dirty="0">
                <a:latin typeface="+mn-lt"/>
              </a:rPr>
              <a:t>Hoe realiseren we </a:t>
            </a:r>
            <a:br>
              <a:rPr lang="nl-NL" sz="3200" b="1" dirty="0">
                <a:latin typeface="+mn-lt"/>
              </a:rPr>
            </a:br>
            <a:r>
              <a:rPr lang="nl-NL" sz="3200" b="1" dirty="0">
                <a:latin typeface="+mn-lt"/>
              </a:rPr>
              <a:t>100 Energie-adviezen in ons werkgebied?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7"/>
            <a:ext cx="4032448" cy="237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201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CEE78-5A28-49D1-2843-621D9FA5BE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3200" dirty="0"/>
              <a:t>Ambitie: 100 huishoudens in ons werkgebied energie-advies volgens model Tuk </a:t>
            </a:r>
            <a:r>
              <a:rPr lang="nl-NL" sz="3200" dirty="0" err="1"/>
              <a:t>Wenjen</a:t>
            </a:r>
            <a:r>
              <a:rPr lang="nl-NL" sz="3200" dirty="0"/>
              <a:t>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6C38CA1-470E-9F3B-33C7-B02154B7A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2376264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1"/>
                </a:solidFill>
              </a:rPr>
              <a:t>Wij nemen laatste financiële drempel weg </a:t>
            </a:r>
          </a:p>
          <a:p>
            <a:pPr algn="l"/>
            <a:r>
              <a:rPr lang="nl-NL" sz="2800" dirty="0">
                <a:solidFill>
                  <a:schemeClr val="tx1"/>
                </a:solidFill>
              </a:rPr>
              <a:t>       [35  euro per advies] en helpen </a:t>
            </a:r>
            <a:r>
              <a:rPr lang="nl-NL" sz="2800" dirty="0" err="1">
                <a:solidFill>
                  <a:schemeClr val="tx1"/>
                </a:solidFill>
              </a:rPr>
              <a:t>zonodig</a:t>
            </a:r>
            <a:r>
              <a:rPr lang="nl-NL" sz="28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nl-NL" sz="2800" dirty="0">
                <a:solidFill>
                  <a:schemeClr val="tx1"/>
                </a:solidFill>
              </a:rPr>
              <a:t>       bij subsidieaanvraag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1"/>
                </a:solidFill>
              </a:rPr>
              <a:t>Wij zorgen voor begeleiding en hulp bij interpretatie adviezen 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1"/>
                </a:solidFill>
              </a:rPr>
              <a:t>Wij ondersteunen bij maken keuzes in te nemen maatregelen</a:t>
            </a:r>
          </a:p>
          <a:p>
            <a:pPr algn="l"/>
            <a:endParaRPr lang="nl-NL" dirty="0"/>
          </a:p>
          <a:p>
            <a:pPr algn="l"/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BF56992-EDBD-D012-1032-06DFCB47A8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7"/>
            <a:ext cx="4032448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324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8197524" cy="5832648"/>
          </a:xfrm>
        </p:spPr>
        <p:txBody>
          <a:bodyPr>
            <a:normAutofit/>
          </a:bodyPr>
          <a:lstStyle/>
          <a:p>
            <a:pPr algn="l"/>
            <a:br>
              <a:rPr lang="nl-NL" sz="3200" b="1" dirty="0">
                <a:solidFill>
                  <a:srgbClr val="00B0F0"/>
                </a:solidFill>
                <a:latin typeface="+mn-lt"/>
              </a:rPr>
            </a:br>
            <a:r>
              <a:rPr lang="nl-NL" sz="3200" b="1" dirty="0">
                <a:latin typeface="+mn-lt"/>
              </a:rPr>
              <a:t>Enkele uitgangspunten:</a:t>
            </a:r>
            <a:br>
              <a:rPr lang="nl-NL" sz="3200" b="1" dirty="0">
                <a:latin typeface="+mn-lt"/>
              </a:rPr>
            </a:br>
            <a:br>
              <a:rPr lang="nl-NL" sz="3200" b="1" dirty="0">
                <a:latin typeface="+mn-lt"/>
              </a:rPr>
            </a:br>
            <a:r>
              <a:rPr lang="nl-NL" sz="2400" dirty="0">
                <a:latin typeface="+mn-lt"/>
              </a:rPr>
              <a:t>*   Inhoudelijk richtsnoer voor communicatie: Trias Energetica</a:t>
            </a:r>
            <a:br>
              <a:rPr lang="nl-NL" sz="2400" dirty="0">
                <a:latin typeface="+mn-lt"/>
              </a:rPr>
            </a:br>
            <a:r>
              <a:rPr lang="nl-NL" sz="2400" dirty="0">
                <a:latin typeface="+mn-lt"/>
              </a:rPr>
              <a:t>*   Betrekken Plaatselijke Belangen voor draagvlak</a:t>
            </a:r>
            <a:br>
              <a:rPr lang="nl-NL" sz="2400" dirty="0">
                <a:latin typeface="+mn-lt"/>
              </a:rPr>
            </a:br>
            <a:r>
              <a:rPr lang="nl-NL" sz="2400" dirty="0">
                <a:latin typeface="+mn-lt"/>
              </a:rPr>
              <a:t>* Informeren Tuk Wenken en Gemeente</a:t>
            </a:r>
            <a:br>
              <a:rPr lang="nl-NL" sz="3100" dirty="0">
                <a:solidFill>
                  <a:srgbClr val="00B0F0"/>
                </a:solidFill>
                <a:latin typeface="+mn-lt"/>
              </a:rPr>
            </a:br>
            <a:br>
              <a:rPr lang="nl-NL" sz="3200" dirty="0">
                <a:solidFill>
                  <a:srgbClr val="00B0F0"/>
                </a:solidFill>
                <a:latin typeface="+mn-lt"/>
              </a:rPr>
            </a:br>
            <a:endParaRPr lang="nl-NL" sz="3200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1A19844E-799C-E24C-76A8-463473D340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4032448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72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CC78F-500B-4290-2E45-26BBACA0E4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Planning op hoofdlijn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2A2154E-B23F-FAEE-AE68-F2CEBFF6E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944816" cy="278087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tx1"/>
                </a:solidFill>
              </a:rPr>
              <a:t>Medio september benaderen Plaatselijke belangen met vraag of ze willen meedoen met werven en begeleiden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tx1"/>
                </a:solidFill>
              </a:rPr>
              <a:t>Gesprek met Plaatselijke Belangen; uitleg en commitment vragen.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tx1"/>
                </a:solidFill>
              </a:rPr>
              <a:t>Datum voor bewonersbijeenkomst vastleggen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l-NL" sz="2200" dirty="0">
                <a:solidFill>
                  <a:schemeClr val="tx1"/>
                </a:solidFill>
              </a:rPr>
              <a:t>Starten publiciteit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nl-NL" sz="2200" dirty="0">
              <a:solidFill>
                <a:schemeClr val="tx1"/>
              </a:solidFill>
            </a:endParaRPr>
          </a:p>
          <a:p>
            <a:pPr algn="l"/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BC76A1E8-C573-45BC-3304-21796DAE08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7"/>
            <a:ext cx="4032448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327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5" y="3501008"/>
            <a:ext cx="7772400" cy="533921"/>
          </a:xfrm>
        </p:spPr>
        <p:txBody>
          <a:bodyPr>
            <a:normAutofit fontScale="90000"/>
          </a:bodyPr>
          <a:lstStyle/>
          <a:p>
            <a:pPr algn="l"/>
            <a:br>
              <a:rPr lang="nl-NL" sz="3200" b="1" dirty="0">
                <a:latin typeface="+mn-lt"/>
              </a:rPr>
            </a:br>
            <a:r>
              <a:rPr lang="nl-NL" sz="3200" b="1" dirty="0">
                <a:latin typeface="+mn-lt"/>
              </a:rPr>
              <a:t>Om te beginnen:</a:t>
            </a:r>
            <a:br>
              <a:rPr lang="nl-NL" sz="3200" b="1" dirty="0">
                <a:latin typeface="+mn-lt"/>
              </a:rPr>
            </a:br>
            <a:r>
              <a:rPr lang="nl-NL" sz="2400" b="1" dirty="0">
                <a:latin typeface="+mn-lt"/>
              </a:rPr>
              <a:t>Gesprekken met organisaties in contactmatrix opstarten; steeds per tweetal</a:t>
            </a:r>
            <a:br>
              <a:rPr lang="nl-NL" sz="2400" b="1" dirty="0">
                <a:latin typeface="+mn-lt"/>
              </a:rPr>
            </a:br>
            <a:r>
              <a:rPr lang="nl-NL" sz="2400" b="1" dirty="0">
                <a:latin typeface="+mn-lt"/>
              </a:rPr>
              <a:t>hiervoor planning maken</a:t>
            </a:r>
            <a:br>
              <a:rPr lang="nl-NL" sz="2400" b="1" dirty="0">
                <a:latin typeface="+mn-lt"/>
              </a:rPr>
            </a:br>
            <a:r>
              <a:rPr lang="nl-NL" sz="2400" b="1" dirty="0">
                <a:latin typeface="+mn-lt"/>
              </a:rPr>
              <a:t>Vernieuwing website uitbesteden</a:t>
            </a:r>
            <a:br>
              <a:rPr lang="nl-NL" sz="2400" b="1" dirty="0">
                <a:latin typeface="+mn-lt"/>
              </a:rPr>
            </a:br>
            <a:r>
              <a:rPr lang="nl-NL" sz="2400" b="1" dirty="0" err="1">
                <a:latin typeface="+mn-lt"/>
              </a:rPr>
              <a:t>Webredacteur</a:t>
            </a:r>
            <a:r>
              <a:rPr lang="nl-NL" sz="2400" b="1" dirty="0">
                <a:latin typeface="+mn-lt"/>
              </a:rPr>
              <a:t> werven; vraag is uitgezet bij vrijwilligersorganisatie</a:t>
            </a:r>
            <a:br>
              <a:rPr lang="nl-NL" sz="2400" b="1" dirty="0">
                <a:latin typeface="+mn-lt"/>
              </a:rPr>
            </a:br>
            <a:r>
              <a:rPr lang="nl-NL" sz="2400" b="1" dirty="0">
                <a:latin typeface="+mn-lt"/>
              </a:rPr>
              <a:t>Bepalen welke kanalen voor welke kurk geschikt zijn.</a:t>
            </a:r>
            <a:br>
              <a:rPr lang="nl-NL" sz="2400" b="1" dirty="0">
                <a:latin typeface="+mn-lt"/>
              </a:rPr>
            </a:br>
            <a:r>
              <a:rPr lang="nl-NL" sz="2400" b="1" dirty="0" err="1">
                <a:latin typeface="+mn-lt"/>
              </a:rPr>
              <a:t>Etc</a:t>
            </a:r>
            <a:r>
              <a:rPr lang="nl-NL" sz="2400" b="1" dirty="0">
                <a:latin typeface="+mn-lt"/>
              </a:rPr>
              <a:t>, </a:t>
            </a:r>
            <a:r>
              <a:rPr lang="nl-NL" sz="2400" b="1" dirty="0" err="1">
                <a:latin typeface="+mn-lt"/>
              </a:rPr>
              <a:t>etc</a:t>
            </a:r>
            <a:br>
              <a:rPr lang="nl-NL" sz="2400" b="1" dirty="0">
                <a:latin typeface="+mn-lt"/>
              </a:rPr>
            </a:br>
            <a:endParaRPr lang="nl-NL" sz="2400" b="1" dirty="0">
              <a:latin typeface="+mn-lt"/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4032448" cy="237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0774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3182</TotalTime>
  <Words>172</Words>
  <Application>Microsoft Office PowerPoint</Application>
  <PresentationFormat>Diavoorstelling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Kantoorthema</vt:lpstr>
      <vt:lpstr>Hoe realiseren we  100 Energie-adviezen in ons werkgebied?</vt:lpstr>
      <vt:lpstr>Ambitie: 100 huishoudens in ons werkgebied energie-advies volgens model Tuk Wenjen </vt:lpstr>
      <vt:lpstr> Enkele uitgangspunten:  *   Inhoudelijk richtsnoer voor communicatie: Trias Energetica *   Betrekken Plaatselijke Belangen voor draagvlak * Informeren Tuk Wenken en Gemeente  </vt:lpstr>
      <vt:lpstr>Planning op hoofdlijn</vt:lpstr>
      <vt:lpstr> Om te beginnen: Gesprekken met organisaties in contactmatrix opstarten; steeds per tweetal hiervoor planning maken Vernieuwing website uitbesteden Webredacteur werven; vraag is uitgezet bij vrijwilligersorganisatie Bepalen welke kanalen voor welke kurk geschikt zijn. Etc, etc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Ursi</dc:creator>
  <cp:lastModifiedBy>Ron Vonk</cp:lastModifiedBy>
  <cp:revision>58</cp:revision>
  <cp:lastPrinted>2023-03-15T17:33:37Z</cp:lastPrinted>
  <dcterms:created xsi:type="dcterms:W3CDTF">2023-03-10T16:01:49Z</dcterms:created>
  <dcterms:modified xsi:type="dcterms:W3CDTF">2025-04-04T09:36:37Z</dcterms:modified>
</cp:coreProperties>
</file>